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7" r:id="rId14"/>
    <p:sldId id="316" r:id="rId15"/>
  </p:sldIdLst>
  <p:sldSz cx="12801600" cy="9601200" type="A3"/>
  <p:notesSz cx="6858000" cy="9144000"/>
  <p:defaultTextStyle>
    <a:defPPr>
      <a:defRPr lang="ru-RU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>
        <p:scale>
          <a:sx n="54" d="100"/>
          <a:sy n="54" d="100"/>
        </p:scale>
        <p:origin x="-924" y="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FAFCA4DE-0144-4E4E-B8FB-A112B5A936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A13495F-D604-4611-AC89-A132E93A38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9D53FED-66FA-4D88-A810-A44058BDB9B5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B8B78185-6DDE-41F7-BF28-0748995961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937FE078-1566-43F0-AB88-8690B1AFB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98BCA05-8BE4-4ECC-A8E9-E10DC54F19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2B6F563-8E18-465E-9E2B-30DB058BD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58F775-6BFF-41A6-A0C4-2C16A3F70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5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51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570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22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628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57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29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131BF2-A266-4AB8-9066-5F3F7BA7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A7AE-FB96-41CB-9071-7E48D810C919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4BB55F3-BACE-44F8-997E-9190BA52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A53CEA-D782-4420-BF6C-A6EFE6AB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191B-6C74-406E-906C-A96622258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0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F61FBFE-D3B4-488B-8973-908F0533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A301-975E-4949-9AD2-DF8B78DDC7AE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59B988-E00D-404A-80F3-8F40344B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008BC2-6854-432D-B52B-27248154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8EAF-D1FA-466C-B403-C021D57EA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5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3A1CB76-EA36-470B-BF8F-8493D049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14D9-C610-4108-9A09-C3D48BF00262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8A2282-8545-4530-9A29-2536BA77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27FAC6-B5B3-4767-85AF-732ADE7F1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6C02-0E57-4F0A-BF43-C1FED47C9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1310D2-4339-4805-A352-FE55DDD9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798D-9337-436A-BD9A-A1CEB10353BC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FA03866-1311-457A-8C27-50AA832C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C0840D-60E1-4E58-97AC-2BCE3242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D3187-FC03-41F4-86D1-29F97F578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1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21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31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42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52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63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739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84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3DD6F76-46CA-4364-BE9F-1E3FBE79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4267-6E96-4CAB-A131-B5FA1437B5DE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437657-6E14-45F7-B46D-2665BFA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95E1672-B477-49D6-A300-EF5097CF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605BD-D757-4646-BEFE-17D06F4D5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24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B426AF6-A168-4D27-B7F3-54F9D9CC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55DF-A40F-41E1-965A-15CF4B4AA8AE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07BD5B1D-5EE3-40B7-BCCF-9D6735A4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9ECC37CA-3D49-40A3-8987-4811AB8B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4E75-1333-44E7-8284-FD7E5A293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2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C9CBCCC4-9A1A-432B-8276-A4CBF121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1598-D747-4395-9BCF-7D942251AF93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85503CC6-46E6-4B00-AF00-34310399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9F4EC63D-5C0F-4106-A897-E2729CD9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B941-2FB1-415B-9D10-E6A7E4A4F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9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1319B4F6-6C6E-409D-8C0B-0167F229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4D81-C0E0-4BA4-B8D8-AC5CAB7C2B2D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65908C82-CA4B-43D8-BB2A-7C0067A9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92461DA6-8028-4A01-B7EB-4CCC6208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DBFF6-3FB8-4752-9440-558C2FB6A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9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2727BCC1-904B-4F2E-AC60-DF83AE55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88F1-7D64-481D-85EC-50F5CA73F0C8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85A5ADE8-02EB-4257-85FD-372A909D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E26E07BA-65D2-470F-BDBE-BB25EFA6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0CED-6B30-4FA9-B7E1-46187BA44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20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7B981BC-3D24-483D-A1EF-6F63AA39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7645-D4CC-4B5C-8AD4-CAFF37890FE5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C69B48C3-DAC6-4AAB-A4D1-BC524F2A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BFE76AE4-F57B-4F53-9D82-83ED2562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E851-91FF-4CF5-9980-6A1886C0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2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105" indent="0">
              <a:buNone/>
              <a:defRPr sz="3920"/>
            </a:lvl2pPr>
            <a:lvl3pPr marL="1280210" indent="0">
              <a:buNone/>
              <a:defRPr sz="3360"/>
            </a:lvl3pPr>
            <a:lvl4pPr marL="1920317" indent="0">
              <a:buNone/>
              <a:defRPr sz="2800"/>
            </a:lvl4pPr>
            <a:lvl5pPr marL="2560424" indent="0">
              <a:buNone/>
              <a:defRPr sz="2800"/>
            </a:lvl5pPr>
            <a:lvl6pPr marL="3200527" indent="0">
              <a:buNone/>
              <a:defRPr sz="2800"/>
            </a:lvl6pPr>
            <a:lvl7pPr marL="3840634" indent="0">
              <a:buNone/>
              <a:defRPr sz="2800"/>
            </a:lvl7pPr>
            <a:lvl8pPr marL="4480739" indent="0">
              <a:buNone/>
              <a:defRPr sz="2800"/>
            </a:lvl8pPr>
            <a:lvl9pPr marL="5120844" indent="0">
              <a:buNone/>
              <a:defRPr sz="2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D7013126-404D-4797-A474-B8F56843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0A86-4F3B-48ED-B1AA-7C9BEC94F107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63F4066B-2382-4417-895D-E31091BB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CA5CA9A-8C92-4C97-81C4-5738CF98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74158-4213-4948-BFE9-A14A2AC4F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7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D6A424-9462-43F9-9AEB-90BD54D6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8497A9B-91EF-47B7-9E1A-A1FA8758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4292C1-A45F-4907-B570-B15D2B8C5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BD088-AB76-46D5-AC94-36DA78D56032}" type="datetimeFigureOut">
              <a:rPr lang="ru-RU"/>
              <a:pPr>
                <a:defRPr/>
              </a:pPr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423A6C-FBE3-4491-864E-8EFC0AB54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79852" eaLnBrk="1" fontAlgn="auto" hangingPunct="1">
              <a:spcBef>
                <a:spcPts val="0"/>
              </a:spcBef>
              <a:spcAft>
                <a:spcPts val="0"/>
              </a:spcAft>
              <a:defRPr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9F4FA7-25A9-4BFD-9D8A-A2027E7DF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BD509-FDF3-4D07-8906-465665235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80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87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93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898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105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21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31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42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52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63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739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84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A069EA-D25D-44BB-B3C1-3BB943965893}"/>
              </a:ext>
            </a:extLst>
          </p:cNvPr>
          <p:cNvSpPr txBox="1"/>
          <p:nvPr/>
        </p:nvSpPr>
        <p:spPr>
          <a:xfrm>
            <a:off x="316124" y="4224536"/>
            <a:ext cx="1216935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Презентация организационно-технологических моделей школьного и муниципального этапов всероссийской олимпиады школьников </a:t>
            </a:r>
          </a:p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2023-2024 учебного года</a:t>
            </a:r>
          </a:p>
        </p:txBody>
      </p:sp>
      <p:pic>
        <p:nvPicPr>
          <p:cNvPr id="3077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xmlns="" id="{A5271514-D0D1-4E2C-AA58-FEB014487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56" y="624136"/>
            <a:ext cx="2553767" cy="25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BC63375-9545-ECAF-CACE-98DBA74AB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310" y="624136"/>
            <a:ext cx="7278610" cy="23882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225E747-CBD0-A473-DC46-09BF135B1A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12" y="1944548"/>
            <a:ext cx="11585376" cy="63621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9D9B932-EB4E-C160-2630-6E5D2CD1AF52}"/>
              </a:ext>
            </a:extLst>
          </p:cNvPr>
          <p:cNvSpPr txBox="1"/>
          <p:nvPr/>
        </p:nvSpPr>
        <p:spPr>
          <a:xfrm>
            <a:off x="1288232" y="3138606"/>
            <a:ext cx="92890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Организаторами Олимпиады являются органы местного самоуправления муниципальных образований Ульяновской области, осуществляющие управление в сфере образования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DC090E8-9A4C-7494-46F3-109F54FF3F57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2023-2024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7059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C47F7D6-160C-3BDB-393E-81648C56B0F7}"/>
              </a:ext>
            </a:extLst>
          </p:cNvPr>
          <p:cNvSpPr txBox="1"/>
          <p:nvPr/>
        </p:nvSpPr>
        <p:spPr>
          <a:xfrm>
            <a:off x="458880" y="1470229"/>
            <a:ext cx="11521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2023-2024 учебном году на территории Ульяновской области муниципальный этап Олимпиады пройдёт в двух форматах: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402A230-A6D3-54DE-62C6-15C3144281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2566714"/>
            <a:ext cx="8856984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137442-2AC0-86E1-19F1-1C8EDE113BAB}"/>
              </a:ext>
            </a:extLst>
          </p:cNvPr>
          <p:cNvSpPr txBox="1"/>
          <p:nvPr/>
        </p:nvSpPr>
        <p:spPr>
          <a:xfrm>
            <a:off x="3922497" y="2786117"/>
            <a:ext cx="2019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Очный:</a:t>
            </a:r>
            <a:endParaRPr lang="ru-RU" sz="3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AE38E8D-C370-F507-40A0-EA03F3730551}"/>
              </a:ext>
            </a:extLst>
          </p:cNvPr>
          <p:cNvSpPr txBox="1"/>
          <p:nvPr/>
        </p:nvSpPr>
        <p:spPr>
          <a:xfrm>
            <a:off x="424136" y="3864496"/>
            <a:ext cx="117241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литература, искусство (мировая художественная культура), химия, история, технология, астрономия, биология, физическая культура, основы безопасности жизнедеятельности, математика, экономика, физика, немецкий язык, английский язык, французский язык, право, экология, русский язык, география, обществознание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C05C8FF-DEE1-6594-5EA5-B597347FFD8F}"/>
              </a:ext>
            </a:extLst>
          </p:cNvPr>
          <p:cNvSpPr txBox="1"/>
          <p:nvPr/>
        </p:nvSpPr>
        <p:spPr>
          <a:xfrm>
            <a:off x="424136" y="7762039"/>
            <a:ext cx="11724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 (на технологической платформе codeforces.com)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8FF0F699-F416-490C-71E0-2639ABC24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6354443"/>
            <a:ext cx="8856984" cy="116441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5B9D7B3-6F0E-2383-1009-FD2F614141DE}"/>
              </a:ext>
            </a:extLst>
          </p:cNvPr>
          <p:cNvSpPr txBox="1"/>
          <p:nvPr/>
        </p:nvSpPr>
        <p:spPr>
          <a:xfrm>
            <a:off x="3232448" y="6550461"/>
            <a:ext cx="3816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Дистанционный:</a:t>
            </a:r>
            <a:endParaRPr lang="ru-RU" sz="3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F16DCC5-6CC8-F9A8-0D1D-2B90B91CEB5D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2023-2024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52034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проведения Олимпиады в очном формате и передачи материалов используется облачное хранилище.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Передачу материалов Олимпиады будет осуществлять представитель Центра.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spc="-30" dirty="0">
              <a:latin typeface="PT Astra Serif" panose="020A0603040505020204" pitchFamily="18" charset="-52"/>
              <a:ea typeface="PT Astra Serif" panose="020A0603040505020204" pitchFamily="18" charset="-52"/>
              <a:cs typeface="Calibri" panose="020F0502020204030204" pitchFamily="34" charset="0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За день до проведения Олимпиады в облачном хранилище размещаются бланки титульных листов.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день проведения Олимпиады за два часа до начала соревновательного тура в облачном хранилище размещаются бланки олимпиадных заданий. Начало соревновательного тура в 10:00.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Ответы и критерии оценивания размещаются в облачном хранилище в день проведения соревновательного тура не позднее 15.00.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Разработку заданий для Олимпиады осуществляют региональные предметно-методические комиссии на основании методических рекомендаций Центральной предметно-методической комиссии по каждому общеобразовательному предмету.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4366320" y="1617439"/>
            <a:ext cx="39249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 формат:</a:t>
            </a:r>
            <a:endParaRPr lang="ru-RU" sz="4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ECD285-A50C-C769-BA57-C0F4E7E2075D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2023-2024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9917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767351"/>
            <a:ext cx="1108923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Постолимпиадные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мероприятия проходят согласно графику, утверждённому организатором Олимпиады при участии жюри и апелляционных комиссий.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После проведения процедуры показа работ, согласно графику, утверждённому организатором Олимпиады, участники вправе подать в письменной форме апелляцию о несогласии с выставленными баллами с обоснованием.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Участнику Олимпиады, подавшему апелляцию, предоставляется возможность убедиться в том, что его работа проверена и оценена в соответствии с установленными требованиями.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 заседании апелляционной комиссии рассматривается оценивание тех выполненных заданий, которые указаны в заявлении на апелляцию.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Черновики участника не проверяются и не учитываются при оценивании.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Решение апелляционной комиссии принимается простым большинством голосов.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919425" y="1722560"/>
            <a:ext cx="5616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Постолимпиадные</a:t>
            </a:r>
            <a:r>
              <a:rPr lang="ru-RU" sz="24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мероприятия</a:t>
            </a:r>
            <a:endParaRPr lang="ru-RU" sz="24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ECD285-A50C-C769-BA57-C0F4E7E2075D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2023-2024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5614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победителей и призёров Олимпиады не должно превышать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40%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от общего числа приглашённых участников Олимпиады по каждому общеобразовательному предмету, при этом число победителей не должно превышать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8%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от общего числа приглашённых участников Олимпиады по каждому общеобразовательному предмету;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победителем, призёром Олимпиады не может признаваться участник, набравший менее 50% 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 максимально возможного количества баллов, предусмотренного методикой оценивания выполненных олимпиадных работ. </a:t>
            </a:r>
            <a:endParaRPr lang="ru-RU" sz="2400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32248"/>
            <a:ext cx="5688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Определение победителей и призёров Олимпиады</a:t>
            </a:r>
            <a:endParaRPr lang="ru-RU" sz="2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A9535FD-775B-324B-EA96-EC8875306F2E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2023-2024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103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225E747-CBD0-A473-DC46-09BF135B1A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12" y="1944548"/>
            <a:ext cx="11585376" cy="63621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9D9B932-EB4E-C160-2630-6E5D2CD1AF52}"/>
              </a:ext>
            </a:extLst>
          </p:cNvPr>
          <p:cNvSpPr txBox="1"/>
          <p:nvPr/>
        </p:nvSpPr>
        <p:spPr>
          <a:xfrm>
            <a:off x="1288232" y="3138606"/>
            <a:ext cx="928903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Организаторами Олимпиады являются органы местного самоуправления муниципальных образований Ульяновской области, осуществляющие управление в сфере образования, и руководители общеобразовательных организаций, подведомственных Министерству просвещения и воспитания Ульяновской области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DC090E8-9A4C-7494-46F3-109F54FF3F57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3871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C47F7D6-160C-3BDB-393E-81648C56B0F7}"/>
              </a:ext>
            </a:extLst>
          </p:cNvPr>
          <p:cNvSpPr txBox="1"/>
          <p:nvPr/>
        </p:nvSpPr>
        <p:spPr>
          <a:xfrm>
            <a:off x="458880" y="1470229"/>
            <a:ext cx="11521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2023-2024 учебном году на территории Ульяновской области школьный этап Олимпиады пройдёт в двух форматах: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402A230-A6D3-54DE-62C6-15C3144281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2566714"/>
            <a:ext cx="8856984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137442-2AC0-86E1-19F1-1C8EDE113BAB}"/>
              </a:ext>
            </a:extLst>
          </p:cNvPr>
          <p:cNvSpPr txBox="1"/>
          <p:nvPr/>
        </p:nvSpPr>
        <p:spPr>
          <a:xfrm>
            <a:off x="4200204" y="2696481"/>
            <a:ext cx="20191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Очный:</a:t>
            </a:r>
            <a:endParaRPr lang="ru-RU" sz="4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AE38E8D-C370-F507-40A0-EA03F3730551}"/>
              </a:ext>
            </a:extLst>
          </p:cNvPr>
          <p:cNvSpPr txBox="1"/>
          <p:nvPr/>
        </p:nvSpPr>
        <p:spPr>
          <a:xfrm>
            <a:off x="424136" y="3864496"/>
            <a:ext cx="117241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французский язык, искусство (мировая художественная культура), русский язык, история, право, обществознание, английский язык, литература, физическая культура, технология;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C05C8FF-DEE1-6594-5EA5-B597347FFD8F}"/>
              </a:ext>
            </a:extLst>
          </p:cNvPr>
          <p:cNvSpPr txBox="1"/>
          <p:nvPr/>
        </p:nvSpPr>
        <p:spPr>
          <a:xfrm>
            <a:off x="384335" y="7060430"/>
            <a:ext cx="117241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информатика, математика, биология, астрономия, физика, химия, экология, немецкий язык, экономика, география, основы безопасности жизнедеятельности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8FF0F699-F416-490C-71E0-2639ABC24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54" y="5620293"/>
            <a:ext cx="8856984" cy="116441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5B9D7B3-6F0E-2383-1009-FD2F614141DE}"/>
              </a:ext>
            </a:extLst>
          </p:cNvPr>
          <p:cNvSpPr txBox="1"/>
          <p:nvPr/>
        </p:nvSpPr>
        <p:spPr>
          <a:xfrm>
            <a:off x="1792288" y="5721387"/>
            <a:ext cx="72728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с использованием цифровых ресурсов ОЦ «Сириус» </a:t>
            </a:r>
            <a:endParaRPr lang="ru-RU" sz="24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8045FC7-C1D7-2817-2C65-C9ABE39CC3E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3711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проведения Олимпиады в очном формате и передачи материалов используется облачное хранилище.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Передачу материалов Олимпиады будет осуществлять представитель Центра.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spc="-30" dirty="0">
              <a:latin typeface="PT Astra Serif" panose="020A0603040505020204" pitchFamily="18" charset="-52"/>
              <a:ea typeface="PT Astra Serif" panose="020A0603040505020204" pitchFamily="18" charset="-52"/>
              <a:cs typeface="Calibri" panose="020F0502020204030204" pitchFamily="34" charset="0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За день до проведения Олимпиады в облачном хранилище размещаются бланки титульных листов.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день проведения Олимпиады за два часа до начала соревновательного тура в облачном хранилище размещаются бланки олимпиадных заданий. Начало соревновательного тура в 10:00.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Ответы и критерии оценивания размещаются в облачном хранилище в день проведения соревновательного тура не позднее 15.00.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Разработку заданий для Олимпиады осуществляют региональные предметно-методические комиссии на основании методических рекомендаций Центральной предметно-методической комиссии по каждому общеобразовательному предмету.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4366320" y="1617439"/>
            <a:ext cx="39249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 формат:</a:t>
            </a:r>
            <a:endParaRPr lang="ru-RU" sz="4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577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для обучающихся 4-11 классов по шести общеобразовательным предметам: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Физика (7-11);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Биология (5-11);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Химия (7-11);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Астрономия (5-11);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Математика (4-11);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 (5-11);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пройдёт в дистанционном формате на платформе «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». Необходимая информация для организаторов и участников располагается на сайте </a:t>
            </a:r>
            <a:r>
              <a:rPr lang="ru-RU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https://siriusolymp.ru/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17439"/>
            <a:ext cx="5688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20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ОЦ «Сириус»)</a:t>
            </a:r>
            <a:endParaRPr lang="ru-RU" sz="2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0157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для обучающихся 5-11 классов по пяти общеобразовательным предметам: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География;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Немецкий язык;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Экология;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Экономика;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Основы безопасности жизнедеятельности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пройдёт в дистанционном формате на сайте тестирующей системы </a:t>
            </a:r>
            <a:r>
              <a:rPr lang="ru-RU" sz="2000" b="1" dirty="0" err="1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uts.sirius.online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Необходимая информация для организаторов и участников будет размещена на сайте </a:t>
            </a:r>
            <a:r>
              <a:rPr lang="en-US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https://odarendeti73.ru/</a:t>
            </a:r>
            <a:r>
              <a:rPr lang="ru-RU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разделе «Олимпиады и конкурсы» – «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ВсОШ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</a:t>
            </a:r>
            <a:endParaRPr lang="ru-RU" sz="20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95545"/>
            <a:ext cx="5688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16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Центр «Алые паруса»)</a:t>
            </a:r>
            <a:endParaRPr lang="ru-RU" sz="1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856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27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Алгоритм действий при проведении Олимпиады</a:t>
            </a:r>
            <a:r>
              <a:rPr lang="ru-RU" sz="24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1. В срок до 10.09.2023 муниципальные координаторы передают Центру сведения о количестве обучающихся в муниципальном образовании в каждой параллели.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2. Коды участников Олимпиады генерируются Центром по каждому общеобразовательному предмету по каждой параллели и направляются по электронной почте муниципальному координатору.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3. Муниципальный координатор распределяет данные коды между общеобразовательными организациями муниципального образования.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4. Ответственный в образовательной организации формирует список участников Олимпиады по каждому общеобразовательному предмету и вносит в него сведения о каждом участнике олимпиады и присваивает участникам коды, полученные от муниципального координатора.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95545"/>
            <a:ext cx="5688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16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Центр «Алые паруса»)</a:t>
            </a:r>
            <a:endParaRPr lang="ru-RU" sz="1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7323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Алгоритм действий при проведении Олимпиады</a:t>
            </a: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spcAft>
                <a:spcPts val="0"/>
              </a:spcAft>
            </a:pP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5. Ответственный в общеобразовательной организации должен выдать коды участникам по каждому общеобразовательному предмету с учётом класса, за который он выполняет олимпиадные задания.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6. В день проведения Олимпиады по конкретному общеобразовательному предмету (согласно утверждённому графику Министерства просвещения и воспитания Ульяновской области) участник заходит на сайт тестирующей системы (</a:t>
            </a:r>
            <a:r>
              <a:rPr lang="ru-RU" sz="2200" spc="-3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uts.sirius.online</a:t>
            </a: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), вводит код, заполняет данные ФИО (последнее при наличии) и приступает к выполнению олимпиадных заданий.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7. Заявление на апелляцию принимается ответственным в общеобразовательной организации и передается в апелляционную комиссию. В случае, если апелляционная комиссия не может дать мотивированный ответ на апелляцию, заявление на апелляцию передается муниципальному координатору-----в Центр-----председателю региональной апелляционной комиссии, который даёт необходимые разъяснения председателю апелляционной комиссии.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ru-RU" sz="2200" spc="-3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Calibri" panose="020F0502020204030204" pitchFamily="34" charset="0"/>
              </a:rPr>
              <a:t>8. Контроль за подведением итогов и сбором данных для статистического отчета по установленной Центром форме осуществляет муниципальный координатор.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95545"/>
            <a:ext cx="5688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16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Центр «Алые паруса»)</a:t>
            </a:r>
            <a:endParaRPr lang="ru-RU" sz="1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5416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xmlns="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победителей и призёров Олимпиады не должно превышать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45%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от общего числа приглашённых участников Олимпиады по каждому общеобразовательному предмету, при этом число победителей не должно превышать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8%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от общего числа приглашённых участников Олимпиады по каждому общеобразовательному предмету; </a:t>
            </a: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победителем, призёром Олимпиады не может признаваться участник, набравший менее 50% </a:t>
            </a:r>
            <a:r>
              <a:rPr lang="ru-RU" sz="2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 максимально возможного количества баллов, предусмотренного методикой оценивания выполненных олимпиадных работ. </a:t>
            </a:r>
            <a:endParaRPr lang="ru-RU" sz="2400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AA8C80-C6CD-8BA8-2AF1-C9080E5B7224}"/>
              </a:ext>
            </a:extLst>
          </p:cNvPr>
          <p:cNvSpPr txBox="1"/>
          <p:nvPr/>
        </p:nvSpPr>
        <p:spPr>
          <a:xfrm>
            <a:off x="3736504" y="1632248"/>
            <a:ext cx="5688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Определение победителей и призёров Олимпиады</a:t>
            </a:r>
            <a:endParaRPr lang="ru-RU" sz="2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2023-2024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46508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1252</Words>
  <Application>Microsoft Office PowerPoint</Application>
  <PresentationFormat>A3 (297x420 мм)</PresentationFormat>
  <Paragraphs>131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</dc:creator>
  <cp:lastModifiedBy>user</cp:lastModifiedBy>
  <cp:revision>227</cp:revision>
  <dcterms:created xsi:type="dcterms:W3CDTF">2020-06-11T13:52:19Z</dcterms:created>
  <dcterms:modified xsi:type="dcterms:W3CDTF">2023-11-10T07:12:41Z</dcterms:modified>
</cp:coreProperties>
</file>